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1" r:id="rId6"/>
    <p:sldId id="257" r:id="rId7"/>
    <p:sldId id="258" r:id="rId8"/>
    <p:sldId id="266" r:id="rId9"/>
    <p:sldId id="289" r:id="rId10"/>
    <p:sldId id="269" r:id="rId11"/>
    <p:sldId id="270" r:id="rId12"/>
    <p:sldId id="271" r:id="rId13"/>
    <p:sldId id="275" r:id="rId14"/>
    <p:sldId id="272" r:id="rId15"/>
    <p:sldId id="287" r:id="rId16"/>
    <p:sldId id="273" r:id="rId17"/>
    <p:sldId id="274" r:id="rId18"/>
    <p:sldId id="277" r:id="rId19"/>
    <p:sldId id="276" r:id="rId20"/>
    <p:sldId id="278" r:id="rId21"/>
    <p:sldId id="279" r:id="rId22"/>
    <p:sldId id="280" r:id="rId23"/>
    <p:sldId id="281" r:id="rId24"/>
    <p:sldId id="286" r:id="rId25"/>
    <p:sldId id="283" r:id="rId26"/>
    <p:sldId id="284" r:id="rId27"/>
    <p:sldId id="285" r:id="rId28"/>
    <p:sldId id="282" r:id="rId29"/>
    <p:sldId id="288" r:id="rId30"/>
    <p:sldId id="290" r:id="rId31"/>
    <p:sldId id="291" r:id="rId32"/>
    <p:sldId id="292" r:id="rId33"/>
    <p:sldId id="293" r:id="rId34"/>
    <p:sldId id="296" r:id="rId35"/>
    <p:sldId id="297" r:id="rId36"/>
    <p:sldId id="298" r:id="rId37"/>
    <p:sldId id="299" r:id="rId38"/>
    <p:sldId id="300" r:id="rId39"/>
    <p:sldId id="302" r:id="rId40"/>
    <p:sldId id="303" r:id="rId41"/>
    <p:sldId id="304" r:id="rId42"/>
    <p:sldId id="301" r:id="rId43"/>
    <p:sldId id="263" r:id="rId44"/>
    <p:sldId id="264" r:id="rId45"/>
    <p:sldId id="260" r:id="rId46"/>
    <p:sldId id="262" r:id="rId47"/>
    <p:sldId id="265" r:id="rId48"/>
    <p:sldId id="267" r:id="rId49"/>
    <p:sldId id="268" r:id="rId50"/>
    <p:sldId id="294" r:id="rId51"/>
    <p:sldId id="29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30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1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33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0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38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50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07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39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23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9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74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F6AE12-A648-4F9A-BCB6-5CC8C7A970FB}" type="datetimeFigureOut">
              <a:rPr lang="pt-BR" smtClean="0"/>
              <a:t>24/11/2022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B66667A-2D38-4A95-BC8E-2A6BC702B4A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7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F2E55-53BB-21C0-6E1C-4FE84B663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SHOPB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3924B8-E5C5-3FB3-4C0C-B050CDAF40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E-Commerce de Jogos em Mídia Física</a:t>
            </a:r>
          </a:p>
        </p:txBody>
      </p:sp>
    </p:spTree>
    <p:extLst>
      <p:ext uri="{BB962C8B-B14F-4D97-AF65-F5344CB8AC3E}">
        <p14:creationId xmlns:p14="http://schemas.microsoft.com/office/powerpoint/2010/main" val="217795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escuro&#10;&#10;Descrição gerada automaticamente">
            <a:extLst>
              <a:ext uri="{FF2B5EF4-FFF2-40B4-BE49-F238E27FC236}">
                <a16:creationId xmlns:a16="http://schemas.microsoft.com/office/drawing/2014/main" id="{1FDC6323-DD15-3E4A-1A88-FDA04AF5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654" y="-8510"/>
            <a:ext cx="12968654" cy="686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6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0C58F91-E814-6031-E1C1-0557C49B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3713" y="0"/>
            <a:ext cx="1537942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7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BA68C2D-6F1D-40AF-B0D8-DEA06E65A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7468"/>
            <a:ext cx="12192000" cy="1001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69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1C6F616-ACB2-87E8-9319-2AEB5BDAA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8639" y="0"/>
            <a:ext cx="17489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8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escuro&#10;&#10;Descrição gerada automaticamente">
            <a:extLst>
              <a:ext uri="{FF2B5EF4-FFF2-40B4-BE49-F238E27FC236}">
                <a16:creationId xmlns:a16="http://schemas.microsoft.com/office/drawing/2014/main" id="{0E6C1727-763A-8CAC-A945-DF231A516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709" y="0"/>
            <a:ext cx="15347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7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escuro&#10;&#10;Descrição gerada automaticamente">
            <a:extLst>
              <a:ext uri="{FF2B5EF4-FFF2-40B4-BE49-F238E27FC236}">
                <a16:creationId xmlns:a16="http://schemas.microsoft.com/office/drawing/2014/main" id="{C9DC4C61-3C64-E4E9-C77B-BAED1F72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227" y="-299"/>
            <a:ext cx="12971019" cy="68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4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escuro&#10;&#10;Descrição gerada automaticamente">
            <a:extLst>
              <a:ext uri="{FF2B5EF4-FFF2-40B4-BE49-F238E27FC236}">
                <a16:creationId xmlns:a16="http://schemas.microsoft.com/office/drawing/2014/main" id="{19A357BD-35C1-DDB7-9601-CFC4E0567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709" y="0"/>
            <a:ext cx="15347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74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407C6B3-7710-7F9A-F8D0-8FB115D7E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1D5AE2C-37A8-DE83-CE1B-3A5C76596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85D46E3-D7F2-FC4C-20CD-D2E57E3A3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2964"/>
            <a:ext cx="12192000" cy="966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4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C8BED-C01B-D59A-0F17-464ABAE4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1AE5AF-95ED-DB61-DF61-614D7576A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Tecnologias</a:t>
            </a:r>
          </a:p>
          <a:p>
            <a:r>
              <a:rPr lang="pt-BR" dirty="0"/>
              <a:t>Cronograma</a:t>
            </a:r>
          </a:p>
          <a:p>
            <a:r>
              <a:rPr lang="pt-BR" dirty="0"/>
              <a:t>Funcionalidades</a:t>
            </a:r>
          </a:p>
          <a:p>
            <a:r>
              <a:rPr lang="pt-BR" dirty="0"/>
              <a:t>Telas</a:t>
            </a:r>
          </a:p>
        </p:txBody>
      </p:sp>
    </p:spTree>
    <p:extLst>
      <p:ext uri="{BB962C8B-B14F-4D97-AF65-F5344CB8AC3E}">
        <p14:creationId xmlns:p14="http://schemas.microsoft.com/office/powerpoint/2010/main" val="2117278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522F9DE-E6AE-758E-F24C-65F535F57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899" y="0"/>
            <a:ext cx="128777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7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270898C-52A7-BAC2-8E24-633ADD16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2784"/>
            <a:ext cx="12192000" cy="101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0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40D7C909-CAA6-ADA5-02A6-06518F266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1552"/>
            <a:ext cx="12192000" cy="103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42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6BAE6EA-C7EF-F4E6-1EA9-930AF5BE0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0783"/>
            <a:ext cx="12192000" cy="103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49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CA15116-0C24-807F-E895-8E3AF973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4260"/>
            <a:ext cx="12192000" cy="103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8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892C352F-0DCF-9993-5D85-017E08BA1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7637"/>
            <a:ext cx="12192000" cy="103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2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7A5A498-BBA3-040F-FBFB-3B1151301AE8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Usuário Administrador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A98513A-E094-5276-D9E6-2966B4577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5" r="2163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6478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riança sentada na cama&#10;&#10;Descrição gerada automaticamente com confiança baixa">
            <a:extLst>
              <a:ext uri="{FF2B5EF4-FFF2-40B4-BE49-F238E27FC236}">
                <a16:creationId xmlns:a16="http://schemas.microsoft.com/office/drawing/2014/main" id="{C704576C-C529-F19F-CC28-9535BFD9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1899"/>
            <a:ext cx="12192000" cy="950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4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C44F94A-00CF-0976-0813-57CEA30A3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" y="0"/>
            <a:ext cx="12188083" cy="94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8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5D0692C-E171-3F5B-ED48-D631BF19C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36616"/>
            <a:ext cx="12192000" cy="97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5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FAB8A-470A-DE07-02C7-70FF6DC1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432BB2-86CF-A59A-38C8-1D9AA65C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Diagramas</a:t>
            </a:r>
          </a:p>
          <a:p>
            <a:pPr lvl="1"/>
            <a:r>
              <a:rPr lang="pt-BR" dirty="0"/>
              <a:t>Caso de Uso Geral</a:t>
            </a:r>
          </a:p>
          <a:p>
            <a:pPr lvl="1"/>
            <a:r>
              <a:rPr lang="pt-BR" dirty="0"/>
              <a:t>Representação Arquitetural</a:t>
            </a:r>
          </a:p>
          <a:p>
            <a:pPr lvl="1"/>
            <a:r>
              <a:rPr lang="pt-BR" dirty="0"/>
              <a:t>Visão Geral</a:t>
            </a:r>
          </a:p>
          <a:p>
            <a:pPr lvl="1"/>
            <a:r>
              <a:rPr lang="pt-BR" dirty="0"/>
              <a:t>Camada de Apresentação</a:t>
            </a:r>
          </a:p>
          <a:p>
            <a:pPr lvl="1"/>
            <a:r>
              <a:rPr lang="pt-BR" dirty="0"/>
              <a:t>Camada de Negócio</a:t>
            </a:r>
          </a:p>
          <a:p>
            <a:pPr lvl="1"/>
            <a:r>
              <a:rPr lang="pt-BR" dirty="0"/>
              <a:t>Camada de Persistência</a:t>
            </a:r>
          </a:p>
          <a:p>
            <a:pPr lvl="1"/>
            <a:r>
              <a:rPr lang="pt-BR" dirty="0"/>
              <a:t>Diagrama de Domínio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6479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B8CC2B3-CF02-7E8C-2219-E19312055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1899"/>
            <a:ext cx="12192000" cy="950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97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DA9598B-2A31-3906-635E-7DEB63BDF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1789"/>
            <a:ext cx="12192000" cy="97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73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BC541B6-C8DB-2248-5C3F-E45FB477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5513"/>
            <a:ext cx="12191999" cy="86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19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3CBF505-CD6F-9C1F-DD2B-CFA144F4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9058"/>
            <a:ext cx="12192000" cy="89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81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D11D055-8E79-38B9-95ED-A7321772D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4529"/>
            <a:ext cx="12192000" cy="89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75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EDDB00C0-41EB-A5EF-25CB-EFBACFFAF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9057"/>
            <a:ext cx="12192000" cy="89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4C0E55F-0BD2-932C-8A90-6F3B62A0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9058"/>
            <a:ext cx="12192000" cy="89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42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5E342D3-38D2-E063-2927-813C0A7FD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9058"/>
            <a:ext cx="12192000" cy="89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6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Linha do tempo&#10;&#10;Descrição gerada automaticamente">
            <a:extLst>
              <a:ext uri="{FF2B5EF4-FFF2-40B4-BE49-F238E27FC236}">
                <a16:creationId xmlns:a16="http://schemas.microsoft.com/office/drawing/2014/main" id="{C4B2772C-2DC5-5A55-96DB-793640F93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4529"/>
            <a:ext cx="12192000" cy="89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15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14FF8CFD-D198-F1C0-B72D-C3239E803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9058"/>
            <a:ext cx="12192000" cy="89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1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2F608-B99F-7754-7417-D593EF62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478"/>
            <a:ext cx="10515600" cy="1325563"/>
          </a:xfrm>
        </p:spPr>
        <p:txBody>
          <a:bodyPr/>
          <a:lstStyle/>
          <a:p>
            <a:r>
              <a:rPr lang="pt-BR" dirty="0"/>
              <a:t>Tecnologias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6EEA2F31-03CB-E3FD-85C3-41C077E70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dirty="0"/>
              <a:t>Web</a:t>
            </a:r>
          </a:p>
          <a:p>
            <a:pPr lvl="2"/>
            <a:r>
              <a:rPr lang="pt-BR" dirty="0" err="1"/>
              <a:t>Reactjs</a:t>
            </a:r>
            <a:endParaRPr lang="pt-BR" dirty="0"/>
          </a:p>
          <a:p>
            <a:pPr lvl="2"/>
            <a:r>
              <a:rPr lang="pt-BR" dirty="0" err="1"/>
              <a:t>Sass</a:t>
            </a:r>
            <a:endParaRPr lang="pt-BR" dirty="0"/>
          </a:p>
          <a:p>
            <a:pPr marL="914400" lvl="2" indent="0">
              <a:buNone/>
            </a:pPr>
            <a:endParaRPr lang="pt-BR" dirty="0"/>
          </a:p>
          <a:p>
            <a:pPr lvl="1"/>
            <a:r>
              <a:rPr lang="pt-BR" dirty="0" err="1"/>
              <a:t>Backend</a:t>
            </a:r>
            <a:endParaRPr lang="pt-BR" dirty="0"/>
          </a:p>
          <a:p>
            <a:pPr lvl="2"/>
            <a:r>
              <a:rPr lang="pt-BR" dirty="0" err="1"/>
              <a:t>Nodejs</a:t>
            </a:r>
            <a:endParaRPr lang="pt-BR" dirty="0"/>
          </a:p>
          <a:p>
            <a:pPr lvl="2"/>
            <a:r>
              <a:rPr lang="pt-BR" dirty="0" err="1"/>
              <a:t>Typescript</a:t>
            </a:r>
            <a:endParaRPr lang="pt-BR" dirty="0"/>
          </a:p>
          <a:p>
            <a:pPr lvl="2"/>
            <a:r>
              <a:rPr lang="pt-BR" dirty="0" err="1"/>
              <a:t>Typeorm</a:t>
            </a:r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 err="1"/>
              <a:t>Postgres</a:t>
            </a:r>
            <a:endParaRPr lang="pt-BR" dirty="0"/>
          </a:p>
          <a:p>
            <a:pPr lvl="1"/>
            <a:r>
              <a:rPr lang="pt-BR" dirty="0" err="1"/>
              <a:t>Selenium</a:t>
            </a:r>
            <a:r>
              <a:rPr lang="pt-BR" dirty="0"/>
              <a:t> IDE</a:t>
            </a:r>
          </a:p>
        </p:txBody>
      </p:sp>
      <p:sp>
        <p:nvSpPr>
          <p:cNvPr id="3" name="Hexágono 2">
            <a:extLst>
              <a:ext uri="{FF2B5EF4-FFF2-40B4-BE49-F238E27FC236}">
                <a16:creationId xmlns:a16="http://schemas.microsoft.com/office/drawing/2014/main" id="{E83E86AD-634F-8605-7E38-68D258FA6ADC}"/>
              </a:ext>
            </a:extLst>
          </p:cNvPr>
          <p:cNvSpPr>
            <a:spLocks/>
          </p:cNvSpPr>
          <p:nvPr/>
        </p:nvSpPr>
        <p:spPr>
          <a:xfrm>
            <a:off x="9680943" y="3497319"/>
            <a:ext cx="2316233" cy="1995876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93D5F0BC-9818-8308-CA0B-3B7D49BFD0EB}"/>
              </a:ext>
            </a:extLst>
          </p:cNvPr>
          <p:cNvSpPr/>
          <p:nvPr/>
        </p:nvSpPr>
        <p:spPr>
          <a:xfrm>
            <a:off x="9648090" y="1426442"/>
            <a:ext cx="2316233" cy="1995876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oogle Shape;166;p2">
            <a:extLst>
              <a:ext uri="{FF2B5EF4-FFF2-40B4-BE49-F238E27FC236}">
                <a16:creationId xmlns:a16="http://schemas.microsoft.com/office/drawing/2014/main" id="{8BFAF7B9-E963-7FB6-2855-9B3D32C30C4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21839" y="1426442"/>
            <a:ext cx="1823775" cy="19571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Hexágono 3">
            <a:extLst>
              <a:ext uri="{FF2B5EF4-FFF2-40B4-BE49-F238E27FC236}">
                <a16:creationId xmlns:a16="http://schemas.microsoft.com/office/drawing/2014/main" id="{7E260E2C-605C-7265-79F4-61D560598451}"/>
              </a:ext>
            </a:extLst>
          </p:cNvPr>
          <p:cNvSpPr/>
          <p:nvPr/>
        </p:nvSpPr>
        <p:spPr>
          <a:xfrm>
            <a:off x="7772638" y="428504"/>
            <a:ext cx="2316233" cy="1995876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8" name="Google Shape;160;p2">
            <a:extLst>
              <a:ext uri="{FF2B5EF4-FFF2-40B4-BE49-F238E27FC236}">
                <a16:creationId xmlns:a16="http://schemas.microsoft.com/office/drawing/2014/main" id="{6FD9D2E2-4BC8-B3F5-5391-D1F8480FE2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1881" y="957462"/>
            <a:ext cx="1617747" cy="97121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exágono 10">
            <a:extLst>
              <a:ext uri="{FF2B5EF4-FFF2-40B4-BE49-F238E27FC236}">
                <a16:creationId xmlns:a16="http://schemas.microsoft.com/office/drawing/2014/main" id="{6B868DE1-6EEF-F6D0-E09B-B1D8806AB953}"/>
              </a:ext>
            </a:extLst>
          </p:cNvPr>
          <p:cNvSpPr/>
          <p:nvPr/>
        </p:nvSpPr>
        <p:spPr>
          <a:xfrm>
            <a:off x="7806409" y="4494646"/>
            <a:ext cx="2316233" cy="1995876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oogle Shape;161;p2">
            <a:extLst>
              <a:ext uri="{FF2B5EF4-FFF2-40B4-BE49-F238E27FC236}">
                <a16:creationId xmlns:a16="http://schemas.microsoft.com/office/drawing/2014/main" id="{B8ADC37A-DED2-51CC-6B25-9EB22BB6CE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04289" y="5066657"/>
            <a:ext cx="1120473" cy="97807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Hexágono 13">
            <a:extLst>
              <a:ext uri="{FF2B5EF4-FFF2-40B4-BE49-F238E27FC236}">
                <a16:creationId xmlns:a16="http://schemas.microsoft.com/office/drawing/2014/main" id="{A357FB27-A3E6-A0DF-E0D9-5A50226AF541}"/>
              </a:ext>
            </a:extLst>
          </p:cNvPr>
          <p:cNvSpPr/>
          <p:nvPr/>
        </p:nvSpPr>
        <p:spPr>
          <a:xfrm>
            <a:off x="5931875" y="3509333"/>
            <a:ext cx="2316233" cy="1995876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O que há de novo no TypeScript 4.7">
            <a:extLst>
              <a:ext uri="{FF2B5EF4-FFF2-40B4-BE49-F238E27FC236}">
                <a16:creationId xmlns:a16="http://schemas.microsoft.com/office/drawing/2014/main" id="{7BC1AAD5-596A-05F5-7CC7-183982998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17514" r="6941" b="22134"/>
          <a:stretch/>
        </p:blipFill>
        <p:spPr bwMode="auto">
          <a:xfrm>
            <a:off x="6133977" y="4142398"/>
            <a:ext cx="1913868" cy="74731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exágono 12">
            <a:extLst>
              <a:ext uri="{FF2B5EF4-FFF2-40B4-BE49-F238E27FC236}">
                <a16:creationId xmlns:a16="http://schemas.microsoft.com/office/drawing/2014/main" id="{419F1023-7DDC-4928-29A2-9C2331E9C044}"/>
              </a:ext>
            </a:extLst>
          </p:cNvPr>
          <p:cNvSpPr/>
          <p:nvPr/>
        </p:nvSpPr>
        <p:spPr>
          <a:xfrm>
            <a:off x="5904917" y="1443068"/>
            <a:ext cx="2316233" cy="1995876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8" name="Picture 4" descr="typeorm">
            <a:extLst>
              <a:ext uri="{FF2B5EF4-FFF2-40B4-BE49-F238E27FC236}">
                <a16:creationId xmlns:a16="http://schemas.microsoft.com/office/drawing/2014/main" id="{9E8C62A0-C429-0EC0-4026-7724B5A1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24" y="1988160"/>
            <a:ext cx="2090256" cy="96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exágono 19">
            <a:extLst>
              <a:ext uri="{FF2B5EF4-FFF2-40B4-BE49-F238E27FC236}">
                <a16:creationId xmlns:a16="http://schemas.microsoft.com/office/drawing/2014/main" id="{222EB75D-20C2-F3CF-0057-445AE3F05643}"/>
              </a:ext>
            </a:extLst>
          </p:cNvPr>
          <p:cNvSpPr/>
          <p:nvPr/>
        </p:nvSpPr>
        <p:spPr>
          <a:xfrm>
            <a:off x="7784972" y="2463576"/>
            <a:ext cx="2316233" cy="1995876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3" name="Imagem 22" descr="Interface gráfica do usuário, Ícone&#10;&#10;Descrição gerada automaticamente">
            <a:extLst>
              <a:ext uri="{FF2B5EF4-FFF2-40B4-BE49-F238E27FC236}">
                <a16:creationId xmlns:a16="http://schemas.microsoft.com/office/drawing/2014/main" id="{1C36A0CB-9FEC-6349-955B-C61861442B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14023" r="24837" b="12644"/>
          <a:stretch/>
        </p:blipFill>
        <p:spPr>
          <a:xfrm>
            <a:off x="8152674" y="2684158"/>
            <a:ext cx="1580828" cy="1509571"/>
          </a:xfrm>
          <a:prstGeom prst="rect">
            <a:avLst/>
          </a:prstGeom>
        </p:spPr>
      </p:pic>
      <p:pic>
        <p:nvPicPr>
          <p:cNvPr id="30" name="Imagem 29" descr="Logotipo&#10;&#10;Descrição gerada automaticamente">
            <a:extLst>
              <a:ext uri="{FF2B5EF4-FFF2-40B4-BE49-F238E27FC236}">
                <a16:creationId xmlns:a16="http://schemas.microsoft.com/office/drawing/2014/main" id="{F8B3FFA5-18EF-419D-75B7-9627DF074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80944" y="3891299"/>
            <a:ext cx="2316232" cy="1185996"/>
          </a:xfrm>
          <a:custGeom>
            <a:avLst/>
            <a:gdLst>
              <a:gd name="connsiteX0" fmla="*/ 301673 w 2316232"/>
              <a:gd name="connsiteY0" fmla="*/ 0 h 1185996"/>
              <a:gd name="connsiteX1" fmla="*/ 2014559 w 2316232"/>
              <a:gd name="connsiteY1" fmla="*/ 0 h 1185996"/>
              <a:gd name="connsiteX2" fmla="*/ 2316232 w 2316232"/>
              <a:gd name="connsiteY2" fmla="*/ 603347 h 1185996"/>
              <a:gd name="connsiteX3" fmla="*/ 2024908 w 2316232"/>
              <a:gd name="connsiteY3" fmla="*/ 1185996 h 1185996"/>
              <a:gd name="connsiteX4" fmla="*/ 291324 w 2316232"/>
              <a:gd name="connsiteY4" fmla="*/ 1185996 h 1185996"/>
              <a:gd name="connsiteX5" fmla="*/ 0 w 2316232"/>
              <a:gd name="connsiteY5" fmla="*/ 603349 h 1185996"/>
              <a:gd name="connsiteX6" fmla="*/ 0 w 2316232"/>
              <a:gd name="connsiteY6" fmla="*/ 603345 h 118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232" h="1185996">
                <a:moveTo>
                  <a:pt x="301673" y="0"/>
                </a:moveTo>
                <a:lnTo>
                  <a:pt x="2014559" y="0"/>
                </a:lnTo>
                <a:lnTo>
                  <a:pt x="2316232" y="603347"/>
                </a:lnTo>
                <a:lnTo>
                  <a:pt x="2024908" y="1185996"/>
                </a:lnTo>
                <a:lnTo>
                  <a:pt x="291324" y="1185996"/>
                </a:lnTo>
                <a:lnTo>
                  <a:pt x="0" y="603349"/>
                </a:lnTo>
                <a:lnTo>
                  <a:pt x="0" y="6033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1423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19EED-1DEF-BF3A-0D1C-6541DEB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</a:t>
            </a:r>
            <a:br>
              <a:rPr lang="pt-BR" dirty="0"/>
            </a:br>
            <a:r>
              <a:rPr lang="pt-BR" sz="2000" dirty="0"/>
              <a:t>Caso de Uso Geral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2F57207-B838-1A85-648C-8FA789F3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666" y="1950727"/>
            <a:ext cx="5867627" cy="385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98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2F57207-B838-1A85-648C-8FA789F3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38" y="-1670"/>
            <a:ext cx="10448581" cy="685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78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19EED-1DEF-BF3A-0D1C-6541DEB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</a:t>
            </a:r>
            <a:br>
              <a:rPr lang="pt-BR" dirty="0"/>
            </a:br>
            <a:r>
              <a:rPr lang="pt-BR" sz="2000" dirty="0"/>
              <a:t>Representação Arquitetural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9ED9724-F4AE-1A75-9E3E-EF6562CC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43" y="1737360"/>
            <a:ext cx="8029196" cy="46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49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19EED-1DEF-BF3A-0D1C-6541DEB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</a:t>
            </a:r>
            <a:br>
              <a:rPr lang="pt-BR" dirty="0"/>
            </a:br>
            <a:r>
              <a:rPr lang="pt-BR" sz="2000" dirty="0"/>
              <a:t>Representação por Camadas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CCDAC9E-A5BB-CD00-C050-8F9A4362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273" y="0"/>
            <a:ext cx="6915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48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19EED-1DEF-BF3A-0D1C-6541DEB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</a:t>
            </a:r>
            <a:br>
              <a:rPr lang="pt-BR" dirty="0"/>
            </a:br>
            <a:r>
              <a:rPr lang="pt-BR" sz="2000" dirty="0"/>
              <a:t>Representação de Camadas</a:t>
            </a:r>
            <a:br>
              <a:rPr lang="pt-BR" sz="2000" dirty="0"/>
            </a:br>
            <a:r>
              <a:rPr lang="pt-BR" sz="2000" dirty="0"/>
              <a:t>com Dependências de Tecnologias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A95C1E7-0ED9-0AF5-EB2D-8A4DCA92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05" y="369277"/>
            <a:ext cx="6678452" cy="648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94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19EED-1DEF-BF3A-0D1C-6541DEB4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46" y="0"/>
            <a:ext cx="10058400" cy="1450757"/>
          </a:xfrm>
        </p:spPr>
        <p:txBody>
          <a:bodyPr/>
          <a:lstStyle/>
          <a:p>
            <a:r>
              <a:rPr lang="pt-BR" dirty="0"/>
              <a:t>Diagramas</a:t>
            </a:r>
            <a:br>
              <a:rPr lang="pt-BR" dirty="0"/>
            </a:br>
            <a:r>
              <a:rPr lang="pt-BR" sz="2000" dirty="0"/>
              <a:t>Fluxo de Cadastro do Cliente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7446EBD-47DE-E7D5-7F88-EC6008F9C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46" y="1436914"/>
            <a:ext cx="11167707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04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19EED-1DEF-BF3A-0D1C-6541DEB4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09"/>
            <a:ext cx="10058400" cy="1450757"/>
          </a:xfrm>
        </p:spPr>
        <p:txBody>
          <a:bodyPr/>
          <a:lstStyle/>
          <a:p>
            <a:r>
              <a:rPr lang="pt-BR" dirty="0"/>
              <a:t>Diagramas</a:t>
            </a:r>
            <a:br>
              <a:rPr lang="pt-BR" dirty="0"/>
            </a:br>
            <a:r>
              <a:rPr lang="pt-BR" sz="2000" dirty="0"/>
              <a:t>Fluxo de Consulta de Produto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8ED6815-2D8D-9F53-DF45-9146D499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85" y="1508166"/>
            <a:ext cx="10514215" cy="534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21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19EED-1DEF-BF3A-0D1C-6541DEB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</a:t>
            </a:r>
            <a:br>
              <a:rPr lang="pt-BR" dirty="0"/>
            </a:br>
            <a:r>
              <a:rPr lang="pt-BR" sz="2000" dirty="0"/>
              <a:t>Diagrama de Domínio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604B7E4-EA50-60D6-F039-44A3E016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976584"/>
            <a:ext cx="5753002" cy="40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30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19EED-1DEF-BF3A-0D1C-6541DEB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</a:t>
            </a:r>
            <a:br>
              <a:rPr lang="pt-BR" dirty="0"/>
            </a:br>
            <a:r>
              <a:rPr lang="pt-BR" sz="2000" dirty="0"/>
              <a:t>Diagrama de Domínio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604B7E4-EA50-60D6-F039-44A3E016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84" y="-15154"/>
            <a:ext cx="9794631" cy="687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2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19EED-1DEF-BF3A-0D1C-6541DEB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Cronograma</a:t>
            </a:r>
            <a:endParaRPr lang="pt-BR" sz="20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AE0E893-6701-40AE-D746-2DC8D1CA6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22715"/>
              </p:ext>
            </p:extLst>
          </p:nvPr>
        </p:nvGraphicFramePr>
        <p:xfrm>
          <a:off x="1459477" y="1907815"/>
          <a:ext cx="9334005" cy="4251370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7152863">
                  <a:extLst>
                    <a:ext uri="{9D8B030D-6E8A-4147-A177-3AD203B41FA5}">
                      <a16:colId xmlns:a16="http://schemas.microsoft.com/office/drawing/2014/main" val="3723842588"/>
                    </a:ext>
                  </a:extLst>
                </a:gridCol>
                <a:gridCol w="2181142">
                  <a:extLst>
                    <a:ext uri="{9D8B030D-6E8A-4147-A177-3AD203B41FA5}">
                      <a16:colId xmlns:a16="http://schemas.microsoft.com/office/drawing/2014/main" val="1566381451"/>
                    </a:ext>
                  </a:extLst>
                </a:gridCol>
              </a:tblGrid>
              <a:tr h="425137">
                <a:tc>
                  <a:txBody>
                    <a:bodyPr/>
                    <a:lstStyle/>
                    <a:p>
                      <a:r>
                        <a:rPr lang="pt-BR" sz="2000" b="1" dirty="0">
                          <a:effectLst/>
                        </a:rPr>
                        <a:t>Entrega</a:t>
                      </a:r>
                      <a:endParaRPr lang="pt-B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dirty="0">
                          <a:effectLst/>
                        </a:rPr>
                        <a:t>Data</a:t>
                      </a:r>
                      <a:endParaRPr lang="pt-B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973640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Definição do Projeto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2000">
                          <a:effectLst/>
                        </a:rPr>
                        <a:t>15/08/2022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637909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Apresentação do Protótipo de Interface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2000">
                          <a:effectLst/>
                        </a:rPr>
                        <a:t>29/08/2022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53723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Gerenciamento da Conta do Cliente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2000">
                          <a:effectLst/>
                        </a:rPr>
                        <a:t>05/09/2022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3297829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Testes De Gerenciamento do Cliente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2000">
                          <a:effectLst/>
                        </a:rPr>
                        <a:t>12/09/2022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7711868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Inserção de Vendas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26/09/2022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6035210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Processamento de Venda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18/10/2022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887919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r>
                        <a:rPr lang="pt-BR" sz="2000">
                          <a:effectLst/>
                        </a:rPr>
                        <a:t>Caso de Uso de Condução (Fluxo Principal)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31/10/2022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9849367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r>
                        <a:rPr lang="pt-BR" sz="2000">
                          <a:effectLst/>
                        </a:rPr>
                        <a:t>Dashboard do Usuário Administrador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21/11/2022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304838"/>
                  </a:ext>
                </a:extLst>
              </a:tr>
              <a:tr h="425137"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Apresentação e Entrega dos Documentos do Projeto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effectLst/>
                        </a:rPr>
                        <a:t>28/11/2022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7651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744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8050BBC-673B-89F7-996B-22A77001EC28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Usuário Cliente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C609D-77B4-2553-AF45-9050ED681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5" r="2163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477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ED3CFE11-801F-50EE-5A07-FC7FA10AD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10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3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ED3CFE11-801F-50EE-5A07-FC7FA10AD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50708"/>
            <a:ext cx="12192000" cy="1410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1D37A48-C454-3C76-8E9D-BF40559B2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4" r="10793"/>
          <a:stretch/>
        </p:blipFill>
        <p:spPr>
          <a:xfrm>
            <a:off x="0" y="0"/>
            <a:ext cx="12192000" cy="74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517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8568C3182CC747870B972848B47CD5" ma:contentTypeVersion="9" ma:contentTypeDescription="Create a new document." ma:contentTypeScope="" ma:versionID="6141a55ab87bce2f20a63e3c1708d8e5">
  <xsd:schema xmlns:xsd="http://www.w3.org/2001/XMLSchema" xmlns:xs="http://www.w3.org/2001/XMLSchema" xmlns:p="http://schemas.microsoft.com/office/2006/metadata/properties" xmlns:ns3="97ac83c4-4b1d-4d07-9644-af9f398b8c0e" xmlns:ns4="c9ce8b3b-b203-49dd-befb-9a95aefdd335" targetNamespace="http://schemas.microsoft.com/office/2006/metadata/properties" ma:root="true" ma:fieldsID="27cc03c343e130570077abff77fb210d" ns3:_="" ns4:_="">
    <xsd:import namespace="97ac83c4-4b1d-4d07-9644-af9f398b8c0e"/>
    <xsd:import namespace="c9ce8b3b-b203-49dd-befb-9a95aefdd3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ac83c4-4b1d-4d07-9644-af9f398b8c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e8b3b-b203-49dd-befb-9a95aefdd33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816102-4484-4527-BE19-B2294FE688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ac83c4-4b1d-4d07-9644-af9f398b8c0e"/>
    <ds:schemaRef ds:uri="c9ce8b3b-b203-49dd-befb-9a95aefdd3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C296A7-F0B1-4CB4-B7C1-383F0616AD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2327B2-BAAF-41EB-8D35-D67A579564EA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97ac83c4-4b1d-4d07-9644-af9f398b8c0e"/>
    <ds:schemaRef ds:uri="http://schemas.microsoft.com/office/infopath/2007/PartnerControls"/>
    <ds:schemaRef ds:uri="http://schemas.openxmlformats.org/package/2006/metadata/core-properties"/>
    <ds:schemaRef ds:uri="c9ce8b3b-b203-49dd-befb-9a95aefdd33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461</TotalTime>
  <Words>154</Words>
  <Application>Microsoft Office PowerPoint</Application>
  <PresentationFormat>Widescreen</PresentationFormat>
  <Paragraphs>59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Retrospectiva</vt:lpstr>
      <vt:lpstr>SHOPB</vt:lpstr>
      <vt:lpstr>Tópicos</vt:lpstr>
      <vt:lpstr>Tópicos</vt:lpstr>
      <vt:lpstr>Tecnologias</vt:lpstr>
      <vt:lpstr>Cronograma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Diagramas Caso de Uso Geral</vt:lpstr>
      <vt:lpstr>Apresentação do PowerPoint</vt:lpstr>
      <vt:lpstr>Diagramas Representação Arquitetural</vt:lpstr>
      <vt:lpstr>Diagramas Representação por Camadas</vt:lpstr>
      <vt:lpstr>Diagramas Representação de Camadas com Dependências de Tecnologias</vt:lpstr>
      <vt:lpstr>Diagramas Fluxo de Cadastro do Cliente</vt:lpstr>
      <vt:lpstr>Diagramas Fluxo de Consulta de Produto</vt:lpstr>
      <vt:lpstr>Diagramas Diagrama de Domínio</vt:lpstr>
      <vt:lpstr>Diagramas Diagrama de Domínio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SHOPB</dc:title>
  <dc:creator>LEONARDO FERREIRA DOS SANTOS</dc:creator>
  <cp:lastModifiedBy>LEONARDO FERREIRA DOS SANTOS</cp:lastModifiedBy>
  <cp:revision>15</cp:revision>
  <dcterms:created xsi:type="dcterms:W3CDTF">2022-11-20T14:07:41Z</dcterms:created>
  <dcterms:modified xsi:type="dcterms:W3CDTF">2022-11-24T21:40:53Z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0x0101008B8568C3182CC747870B972848B47CD5</vt:lpwstr>
  </property>
</Properties>
</file>